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759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7CDCDCF-94C9-46C5-A20F-2A82B9D938F3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3E2A2AC-C614-4248-A2A7-649E4A2C33E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8999016" cy="4104456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Лекция 5 </a:t>
            </a:r>
            <a:br>
              <a:rPr lang="ru-RU" sz="2600" b="1" dirty="0" smtClean="0">
                <a:solidFill>
                  <a:schemeClr val="tx1"/>
                </a:solidFill>
              </a:rPr>
            </a:br>
            <a:r>
              <a:rPr lang="ru-RU" sz="2600" b="1" dirty="0" smtClean="0">
                <a:solidFill>
                  <a:schemeClr val="tx1"/>
                </a:solidFill>
              </a:rPr>
              <a:t>ПРИБОРЫ </a:t>
            </a:r>
            <a:r>
              <a:rPr lang="ru-RU" sz="2600" b="1" dirty="0" smtClean="0">
                <a:solidFill>
                  <a:schemeClr val="tx1"/>
                </a:solidFill>
              </a:rPr>
              <a:t>ДЛЯ СБОРА И ОБРАБОТКИ ПЕРВИЧНОЙ ИНФОРМАЦИИ (СПУТНИКОВЫЕ СИСТЕМЫ, ЭЛЕКТРОННЫЕ ТАХЕОМЕТРЫ, КОДОВЫЕ ТЕОДОЛИТЫ И ЦИФРОВЫЕ НИВЕЛИРЫ, РЕГИСТРАТОРЫ И НАКОПИТЕЛИ ИНФОРМАЦИИ). ФОРМАТЫ   ДАННЫХ   ЭЛЕКТРОННЫХ  ТАХЕОМЕТРОВ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085184"/>
            <a:ext cx="3816424" cy="1248544"/>
          </a:xfrm>
        </p:spPr>
        <p:txBody>
          <a:bodyPr/>
          <a:lstStyle/>
          <a:p>
            <a:r>
              <a:rPr lang="ru-RU" b="1" dirty="0" smtClean="0"/>
              <a:t>16 МГР (ГТ)-1,5</a:t>
            </a:r>
          </a:p>
          <a:p>
            <a:r>
              <a:rPr lang="ru-RU" b="1" dirty="0" err="1" smtClean="0"/>
              <a:t>Кутубаева</a:t>
            </a:r>
            <a:r>
              <a:rPr lang="ru-RU" b="1" dirty="0" smtClean="0"/>
              <a:t> А. А.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496944" cy="115212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Электронные приборы можно разделить на четыре основные группы: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82808"/>
            <a:ext cx="8507288" cy="4572000"/>
          </a:xfrm>
        </p:spPr>
        <p:txBody>
          <a:bodyPr/>
          <a:lstStyle/>
          <a:p>
            <a:pPr lvl="0"/>
            <a:r>
              <a:rPr lang="ru-RU" sz="4000" dirty="0" smtClean="0"/>
              <a:t>электронные тахеометры;</a:t>
            </a:r>
          </a:p>
          <a:p>
            <a:pPr lvl="0"/>
            <a:r>
              <a:rPr lang="ru-RU" sz="4000" dirty="0" smtClean="0"/>
              <a:t>цифровые нивелиры;</a:t>
            </a:r>
          </a:p>
          <a:p>
            <a:pPr lvl="0"/>
            <a:r>
              <a:rPr lang="ru-RU" sz="4000" dirty="0" smtClean="0"/>
              <a:t>геодезическое </a:t>
            </a:r>
            <a:r>
              <a:rPr lang="ru-RU" sz="4000" dirty="0" smtClean="0"/>
              <a:t>GPS-оборудование;</a:t>
            </a:r>
          </a:p>
          <a:p>
            <a:pPr lvl="0"/>
            <a:r>
              <a:rPr lang="ru-RU" sz="4000" dirty="0" smtClean="0"/>
              <a:t>лазерные сканеры.</a:t>
            </a:r>
            <a:endParaRPr lang="ru-RU" sz="40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Электронные </a:t>
            </a:r>
            <a:r>
              <a:rPr lang="ru-RU" b="1" dirty="0" smtClean="0"/>
              <a:t>тахеометры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Электронным тахеометром называется устройство, объединяющее в себе теодолит и </a:t>
            </a:r>
            <a:r>
              <a:rPr lang="ru-RU" dirty="0" err="1" smtClean="0"/>
              <a:t>светодальномер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Одним </a:t>
            </a:r>
            <a:r>
              <a:rPr lang="ru-RU" dirty="0" smtClean="0"/>
              <a:t>из основных узлов современных электронных тахеометров является </a:t>
            </a:r>
            <a:r>
              <a:rPr lang="ru-RU" dirty="0" err="1" smtClean="0"/>
              <a:t>микроЭВМ</a:t>
            </a:r>
            <a:r>
              <a:rPr lang="ru-RU" dirty="0" smtClean="0"/>
              <a:t>, с помощью которой можно автоматизировать процесс измерений и решать различные геодезические задачи по заложенным в них программам. </a:t>
            </a:r>
            <a:endParaRPr lang="ru-RU" dirty="0" smtClean="0"/>
          </a:p>
          <a:p>
            <a:r>
              <a:rPr lang="ru-RU" dirty="0" smtClean="0"/>
              <a:t>Увеличение </a:t>
            </a:r>
            <a:r>
              <a:rPr lang="ru-RU" dirty="0" smtClean="0"/>
              <a:t>числа программ расширяет диапазон работы тахеометра и область его применения, а так же повышает точность работ. </a:t>
            </a:r>
            <a:endParaRPr lang="ru-RU" dirty="0" smtClean="0"/>
          </a:p>
          <a:p>
            <a:r>
              <a:rPr lang="ru-RU" dirty="0" smtClean="0"/>
              <a:t>Наличие </a:t>
            </a:r>
            <a:r>
              <a:rPr lang="ru-RU" dirty="0" smtClean="0"/>
              <a:t>регистрирующих устройств в тахеометрах позволяет создать автоматизированный геодезический комплекс: тахеометр – регистратор информации – преобразователь – ЭВМ – графопостроитель, обеспечивающий получение на выходе конечной продукции – топографического плана в автоматическом режиме.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Приборный ряд тахеометров можно разделить на две основные части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514528" cy="4997152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 smtClean="0"/>
              <a:t>1) </a:t>
            </a:r>
            <a:r>
              <a:rPr lang="ru-RU" sz="3100" b="1" dirty="0" smtClean="0"/>
              <a:t>Инженерные тахеометры </a:t>
            </a:r>
            <a:r>
              <a:rPr lang="ru-RU" sz="3100" dirty="0" smtClean="0"/>
              <a:t>– это высокоинтеллектуальные приборы</a:t>
            </a:r>
            <a:r>
              <a:rPr lang="ru-RU" sz="3100" dirty="0" smtClean="0"/>
              <a:t>. </a:t>
            </a:r>
            <a:r>
              <a:rPr lang="ru-RU" sz="3100" dirty="0" smtClean="0"/>
              <a:t>Для тахеометров первой группы является характерным большое количество встроенных прикладных программ, предназначенных для решения самого широкого круга задач (от съемки до уравнивания результатов измерений</a:t>
            </a:r>
            <a:r>
              <a:rPr lang="ru-RU" sz="3100" dirty="0" smtClean="0"/>
              <a:t>). </a:t>
            </a:r>
            <a:r>
              <a:rPr lang="ru-RU" sz="3100" dirty="0" smtClean="0"/>
              <a:t>В качестве примеров инженерных тахеометров можно привести приборы серии </a:t>
            </a:r>
            <a:r>
              <a:rPr lang="ru-RU" sz="3100" dirty="0" err="1" smtClean="0"/>
              <a:t>PowerSet</a:t>
            </a:r>
            <a:r>
              <a:rPr lang="ru-RU" sz="3100" dirty="0" smtClean="0"/>
              <a:t> фирмы </a:t>
            </a:r>
            <a:r>
              <a:rPr lang="ru-RU" sz="3100" dirty="0" err="1" smtClean="0"/>
              <a:t>Sokkia</a:t>
            </a:r>
            <a:r>
              <a:rPr lang="ru-RU" sz="3100" dirty="0" smtClean="0"/>
              <a:t> и приборы 336-й и 56-й серии фирмы </a:t>
            </a:r>
            <a:r>
              <a:rPr lang="ru-RU" sz="3100" dirty="0" err="1" smtClean="0"/>
              <a:t>Trimble</a:t>
            </a:r>
            <a:r>
              <a:rPr lang="ru-RU" sz="3100" dirty="0" smtClean="0"/>
              <a:t>.</a:t>
            </a:r>
          </a:p>
          <a:p>
            <a:r>
              <a:rPr lang="ru-RU" sz="3100" dirty="0" smtClean="0"/>
              <a:t>2) </a:t>
            </a:r>
            <a:r>
              <a:rPr lang="ru-RU" sz="3100" b="1" dirty="0" smtClean="0"/>
              <a:t>Тахеометры второй группы </a:t>
            </a:r>
            <a:r>
              <a:rPr lang="ru-RU" sz="3100" dirty="0" smtClean="0"/>
              <a:t>имеют более скромное программное обеспечение, предназначенное для решения только наиболее часто встречаемых задач (съемка, обратная засечка, недоступная высота и т. п.). Как правило, эти приборы имеют небольшую клавиатуру (6-15 клавиш). К тахеометрам второй группы можно отнести приборы серии SetX10 фирмы </a:t>
            </a:r>
            <a:r>
              <a:rPr lang="ru-RU" sz="3100" dirty="0" err="1" smtClean="0"/>
              <a:t>Sokkia</a:t>
            </a:r>
            <a:r>
              <a:rPr lang="ru-RU" sz="3100" dirty="0" smtClean="0"/>
              <a:t> и приборы 33-й серии фирмы </a:t>
            </a:r>
            <a:r>
              <a:rPr lang="ru-RU" sz="3100" dirty="0" err="1" smtClean="0"/>
              <a:t>Trimble</a:t>
            </a:r>
            <a:r>
              <a:rPr lang="ru-RU" sz="31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Цифровые </a:t>
            </a:r>
            <a:r>
              <a:rPr lang="ru-RU" b="1" dirty="0" smtClean="0"/>
              <a:t>нивелиры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8208912" cy="31683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Цифровой нивелир также как и оптический, предназначен для вычисления превышений, но имеет устройство автоматической регистрации измерений по рейке и процессор для  дальнейшей обработки всех результатов нивелирования.  Во время измерений, прибор измеряет расстояние до рейки и превышение между точками. Это позволяет исключить  два основных типов ошибок: ошибку наблюдения при взятии (снятии) отсчета и самую главную ошибку измерений расстояния. Точность прибора колеблется от 0,3 – 1,3 мм на 1 км двойного хода. </a:t>
            </a:r>
            <a:endParaRPr lang="ru-RU" dirty="0"/>
          </a:p>
        </p:txBody>
      </p:sp>
      <p:pic>
        <p:nvPicPr>
          <p:cNvPr id="4" name="Рисунок 3" descr="http://www.studfiles.ru/html/2706/961/html_nA8qtq6XCL.Iw1A/htmlconvd-8Y0vRK_html_1ab54f6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077072"/>
            <a:ext cx="29158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Геодезическое </a:t>
            </a:r>
            <a:r>
              <a:rPr lang="ru-RU" b="1" dirty="0" smtClean="0"/>
              <a:t>GPS-оборудование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496944" cy="499715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Определение </a:t>
            </a:r>
            <a:r>
              <a:rPr lang="ru-RU" sz="2200" dirty="0" smtClean="0"/>
              <a:t>координат пользователя производится с помощью специальных спутниковых приемников, измеряющих либо время прохождения сигнала от нескольких спутников до приемника (по кодовым </a:t>
            </a:r>
            <a:r>
              <a:rPr lang="ru-RU" sz="2200" dirty="0" err="1" smtClean="0"/>
              <a:t>псевдодальностям</a:t>
            </a:r>
            <a:r>
              <a:rPr lang="ru-RU" sz="2200" dirty="0" smtClean="0"/>
              <a:t>), либо фазу сигнала на несущей частоте. В первом случае расстояния измеряются с метровым уровнем точности, во втором случае - с миллиметровым уровнем точности.</a:t>
            </a:r>
          </a:p>
          <a:p>
            <a:r>
              <a:rPr lang="ru-RU" sz="2200" dirty="0" smtClean="0"/>
              <a:t>Преимущества GPS</a:t>
            </a:r>
            <a:r>
              <a:rPr lang="ru-RU" sz="2200" dirty="0" smtClean="0"/>
              <a:t>:</a:t>
            </a:r>
          </a:p>
          <a:p>
            <a:pPr lvl="0">
              <a:buNone/>
            </a:pPr>
            <a:r>
              <a:rPr lang="ru-RU" sz="2200" dirty="0" smtClean="0"/>
              <a:t>- высокая </a:t>
            </a:r>
            <a:r>
              <a:rPr lang="ru-RU" sz="2200" dirty="0" smtClean="0"/>
              <a:t>скорость;</a:t>
            </a:r>
          </a:p>
          <a:p>
            <a:pPr lvl="0">
              <a:buNone/>
            </a:pPr>
            <a:r>
              <a:rPr lang="ru-RU" sz="2200" dirty="0" smtClean="0"/>
              <a:t>- мобильность</a:t>
            </a:r>
            <a:r>
              <a:rPr lang="ru-RU" sz="2200" dirty="0" smtClean="0"/>
              <a:t>;</a:t>
            </a:r>
          </a:p>
          <a:p>
            <a:pPr lvl="0">
              <a:buNone/>
            </a:pPr>
            <a:r>
              <a:rPr lang="ru-RU" sz="2200" dirty="0" smtClean="0"/>
              <a:t>- возможность </a:t>
            </a:r>
            <a:r>
              <a:rPr lang="ru-RU" sz="2200" dirty="0" smtClean="0"/>
              <a:t>проведения геодезических работ при отсутствии </a:t>
            </a:r>
            <a:r>
              <a:rPr lang="ru-RU" sz="2200" dirty="0" smtClean="0"/>
              <a:t>прямой видимости </a:t>
            </a:r>
            <a:r>
              <a:rPr lang="ru-RU" sz="2200" dirty="0" smtClean="0"/>
              <a:t>между GPS приемниками.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технологии </a:t>
            </a:r>
            <a:r>
              <a:rPr lang="ru-RU" b="1" dirty="0" err="1" smtClean="0"/>
              <a:t>GPSсъемок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848872" cy="499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153400" cy="990600"/>
          </a:xfrm>
        </p:spPr>
        <p:txBody>
          <a:bodyPr/>
          <a:lstStyle/>
          <a:p>
            <a:r>
              <a:rPr lang="ru-RU" b="1" dirty="0" smtClean="0"/>
              <a:t>Лазерный сканер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196752"/>
            <a:ext cx="8712968" cy="288032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Лазерный сканер</a:t>
            </a:r>
            <a:r>
              <a:rPr lang="ru-RU" dirty="0" smtClean="0"/>
              <a:t> – это новейшее оборудование для проведения любых геодезических работ. Прибор имеет несколько рабочих названий: лазерный сканер, 3d лазерный сканер, наземный лазерный сканер, сканирующая система. Лазерный сканер по средствам высокоскоростного сканирования переносит совокупность характеристик реальной поверхности в цифровой вид и представляет результат в пространственной системе координат.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717032"/>
            <a:ext cx="559571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Преимущества наземного лазерного сканирования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трехмерная </a:t>
            </a:r>
            <a:r>
              <a:rPr lang="ru-RU" dirty="0" smtClean="0"/>
              <a:t>модель объекта получается мгновенно,</a:t>
            </a:r>
          </a:p>
          <a:p>
            <a:r>
              <a:rPr lang="ru-RU" dirty="0" smtClean="0"/>
              <a:t>точность измерений очень высока, чертежи сечений и другие чертежи,</a:t>
            </a:r>
          </a:p>
          <a:p>
            <a:r>
              <a:rPr lang="ru-RU" dirty="0" smtClean="0"/>
              <a:t>сбор данных осуществляется очень быстро - существенная экономия времени при работе в попе,</a:t>
            </a:r>
          </a:p>
          <a:p>
            <a:r>
              <a:rPr lang="ru-RU" dirty="0" smtClean="0"/>
              <a:t>дефекты и недочеты </a:t>
            </a:r>
            <a:r>
              <a:rPr lang="ru-RU" dirty="0" err="1" smtClean="0"/>
              <a:t>выявпяются</a:t>
            </a:r>
            <a:r>
              <a:rPr lang="ru-RU" dirty="0" smtClean="0"/>
              <a:t> просто-достаточно лишь сравнить полученную конструкцию с проектной 3-мерной моделью,</a:t>
            </a:r>
          </a:p>
          <a:p>
            <a:r>
              <a:rPr lang="ru-RU" dirty="0" smtClean="0"/>
              <a:t>безопасность съемки опасных и труднодоступных объектов,</a:t>
            </a:r>
          </a:p>
          <a:p>
            <a:r>
              <a:rPr lang="ru-RU" dirty="0" smtClean="0"/>
              <a:t>топографические планы получают с помощью виртуальной съемки,</a:t>
            </a:r>
          </a:p>
          <a:p>
            <a:r>
              <a:rPr lang="ru-RU" dirty="0" smtClean="0"/>
              <a:t>расчет величины деформаций путем сравнения с ранее полученными результатами съемок.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7800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72816"/>
            <a:ext cx="499535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3971925"/>
            <a:ext cx="56388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2348880"/>
            <a:ext cx="7433320" cy="1080120"/>
          </a:xfrm>
        </p:spPr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44</TotalTime>
  <Words>447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Обычная</vt:lpstr>
      <vt:lpstr>Лекция 5  ПРИБОРЫ ДЛЯ СБОРА И ОБРАБОТКИ ПЕРВИЧНОЙ ИНФОРМАЦИИ (СПУТНИКОВЫЕ СИСТЕМЫ, ЭЛЕКТРОННЫЕ ТАХЕОМЕТРЫ, КОДОВЫЕ ТЕОДОЛИТЫ И ЦИФРОВЫЕ НИВЕЛИРЫ, РЕГИСТРАТОРЫ И НАКОПИТЕЛИ ИНФОРМАЦИИ). ФОРМАТЫ   ДАННЫХ   ЭЛЕКТРОННЫХ  ТАХЕОМЕТРОВ </vt:lpstr>
      <vt:lpstr>Электронные приборы можно разделить на четыре основные группы: </vt:lpstr>
      <vt:lpstr>Электронные тахеометры</vt:lpstr>
      <vt:lpstr>Приборный ряд тахеометров можно разделить на две основные части:</vt:lpstr>
      <vt:lpstr>Цифровые нивелиры</vt:lpstr>
      <vt:lpstr>Геодезическое GPS-оборудование</vt:lpstr>
      <vt:lpstr>Основные технологии GPSсъемок</vt:lpstr>
      <vt:lpstr>Лазерный сканер</vt:lpstr>
      <vt:lpstr>Слайд 9</vt:lpstr>
      <vt:lpstr>Преимущества наземного лазерного сканирования:</vt:lpstr>
      <vt:lpstr>Слайд 11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5  ПРИБОРЫ ДЛЯ СБОРА И ОБРАБОТКИ ПЕРВИЧНОЙ ИНФОРМАЦИИ (СПУТНИКОВЫЕ СИСТЕМЫ, ЭЛЕКТРОННЫЕ ТАХЕОМЕТРЫ, КОДОВЫЕ ТЕОДОЛИТЫ И ЦИФРОВЫЕ НИВЕЛИРЫ, РЕГИСТРАТОРЫ И НАКОПИТЕЛИ ИНФОРМАЦИИ). ФОРМАТЫ   ДАННЫХ   ЭЛЕКТРОННЫХ  ТАХЕОМЕТРОВ</dc:title>
  <dc:creator>Айсулу</dc:creator>
  <cp:lastModifiedBy>Айсулу</cp:lastModifiedBy>
  <cp:revision>5</cp:revision>
  <dcterms:created xsi:type="dcterms:W3CDTF">2017-03-05T14:00:46Z</dcterms:created>
  <dcterms:modified xsi:type="dcterms:W3CDTF">2017-03-05T14:44:52Z</dcterms:modified>
</cp:coreProperties>
</file>